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8" r:id="rId3"/>
    <p:sldId id="261" r:id="rId4"/>
    <p:sldId id="262" r:id="rId5"/>
    <p:sldId id="270" r:id="rId6"/>
    <p:sldId id="271" r:id="rId7"/>
    <p:sldId id="274" r:id="rId8"/>
    <p:sldId id="263" r:id="rId9"/>
    <p:sldId id="265" r:id="rId10"/>
    <p:sldId id="267" r:id="rId11"/>
    <p:sldId id="268" r:id="rId12"/>
    <p:sldId id="272" r:id="rId13"/>
    <p:sldId id="273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 preferSingleView="1">
    <p:restoredLeft sz="28019" autoAdjust="0"/>
    <p:restoredTop sz="94660"/>
  </p:normalViewPr>
  <p:slideViewPr>
    <p:cSldViewPr snapToGrid="0">
      <p:cViewPr varScale="1">
        <p:scale>
          <a:sx n="71" d="100"/>
          <a:sy n="71" d="100"/>
        </p:scale>
        <p:origin x="106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9.jpe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0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-1" y="0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3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65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b="21409"/>
          <a:stretch/>
        </p:blipFill>
        <p:spPr>
          <a:xfrm>
            <a:off x="0" y="0"/>
            <a:ext cx="12194384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61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6998"/>
          <a:stretch/>
        </p:blipFill>
        <p:spPr>
          <a:xfrm>
            <a:off x="1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8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479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/>
        <p:txBody>
          <a:bodyPr/>
          <a:lstStyle>
            <a:lvl1pPr marL="0" indent="0">
              <a:buFontTx/>
              <a:buNone/>
              <a:defRPr>
                <a:latin typeface="Consolas" panose="020B0609020204030204" pitchFamily="49" charset="0"/>
              </a:defRPr>
            </a:lvl1pPr>
            <a:lvl2pPr marL="457200" indent="0">
              <a:buFontTx/>
              <a:buNone/>
              <a:defRPr>
                <a:latin typeface="Consolas" panose="020B0609020204030204" pitchFamily="49" charset="0"/>
              </a:defRPr>
            </a:lvl2pPr>
            <a:lvl3pPr marL="914400" indent="0">
              <a:buFontTx/>
              <a:buNone/>
              <a:defRPr>
                <a:latin typeface="Consolas" panose="020B0609020204030204" pitchFamily="49" charset="0"/>
              </a:defRPr>
            </a:lvl3pPr>
            <a:lvl4pPr marL="1371600" indent="0">
              <a:buFontTx/>
              <a:buNone/>
              <a:defRPr>
                <a:latin typeface="Consolas" panose="020B0609020204030204" pitchFamily="49" charset="0"/>
              </a:defRPr>
            </a:lvl4pPr>
            <a:lvl5pPr marL="1828800" indent="0">
              <a:buFontTx/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	here is my code </a:t>
            </a:r>
          </a:p>
          <a:p>
            <a:pPr lvl="0"/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95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88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0" name="Picture 9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537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6" name="Picture 5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65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5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r="1120" b="11807"/>
          <a:stretch/>
        </p:blipFill>
        <p:spPr>
          <a:xfrm>
            <a:off x="-1" y="1"/>
            <a:ext cx="12192001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81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55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88600" y="6053596"/>
            <a:ext cx="2500419" cy="461665"/>
            <a:chOff x="1088600" y="6053596"/>
            <a:chExt cx="2500419" cy="461665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5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129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9358" y="6153681"/>
            <a:ext cx="1503542" cy="320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754" y="5858320"/>
            <a:ext cx="1262318" cy="785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36" y="5731933"/>
            <a:ext cx="1126067" cy="112606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1" name="Picture 10" descr="Picture1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6699" y="597334"/>
            <a:ext cx="107478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  <a:b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your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	Tweets (preferably with Pictures) win Prizes!!!!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52" y="6038706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7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9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9" b="19676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76"/>
          <a:stretch/>
        </p:blipFill>
        <p:spPr>
          <a:xfrm>
            <a:off x="-1" y="-1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" r="319" b="24661"/>
          <a:stretch/>
        </p:blipFill>
        <p:spPr>
          <a:xfrm>
            <a:off x="1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3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6783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0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80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8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11568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560" y="1825625"/>
            <a:ext cx="11568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l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94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50" r:id="rId14"/>
    <p:sldLayoutId id="2147483675" r:id="rId15"/>
    <p:sldLayoutId id="2147483652" r:id="rId16"/>
    <p:sldLayoutId id="2147483653" r:id="rId17"/>
    <p:sldLayoutId id="2147483654" r:id="rId18"/>
    <p:sldLayoutId id="2147483656" r:id="rId19"/>
    <p:sldLayoutId id="2147483655" r:id="rId20"/>
    <p:sldLayoutId id="2147483674" r:id="rId21"/>
    <p:sldLayoutId id="2147483673" r:id="rId22"/>
    <p:sldLayoutId id="214748367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azrs.tk/cfnatpsconf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AWS (EC2|CloudFormation) and PowerShell Desired State Configuration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Ravikanth Chaganti</a:t>
            </a:r>
          </a:p>
          <a:p>
            <a:r>
              <a:rPr lang="en-US" dirty="0" smtClean="0"/>
              <a:t>@Ravikanth</a:t>
            </a:r>
          </a:p>
          <a:p>
            <a:r>
              <a:rPr lang="en-US" dirty="0" smtClean="0"/>
              <a:t>Microsoft MVP (Windows PowerShell &amp; Microsoft Azure)</a:t>
            </a:r>
            <a:endParaRPr lang="en-US" dirty="0"/>
          </a:p>
        </p:txBody>
      </p:sp>
      <p:sp>
        <p:nvSpPr>
          <p:cNvPr id="4" name="flFirstPage"/>
          <p:cNvSpPr txBox="1"/>
          <p:nvPr/>
        </p:nvSpPr>
        <p:spPr>
          <a:xfrm>
            <a:off x="0" y="6520180"/>
            <a:ext cx="18473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8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CloudFormation</a:t>
            </a:r>
            <a:r>
              <a:rPr lang="en-US" sz="4000" dirty="0"/>
              <a:t> – Template </a:t>
            </a:r>
            <a:r>
              <a:rPr lang="en-US" sz="4000" dirty="0" smtClean="0"/>
              <a:t>Syntax</a:t>
            </a:r>
            <a:endParaRPr lang="en-US" sz="40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22937" y="2093079"/>
            <a:ext cx="4671568" cy="3816429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"AWSTemplateFormatVersion": "version date",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"Description": "JSON string",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"Metadata":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templatemetadata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"Parameters":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setofparameters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"Mappings":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setofmappings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"Conditions":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setofconditions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"Resources":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setofresources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"Outputs":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setofoutputs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}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01091" y="172374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17" name="Rectangle 1"/>
          <p:cNvSpPr txBox="1">
            <a:spLocks noChangeArrowheads="1"/>
          </p:cNvSpPr>
          <p:nvPr/>
        </p:nvSpPr>
        <p:spPr bwMode="auto">
          <a:xfrm>
            <a:off x="6441019" y="2008441"/>
            <a:ext cx="4671568" cy="3985706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---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AWSTemplateFormatVersion: "version date"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Description: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String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Metadata: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template metadata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Parameters: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set of parameters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Mappings: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set of mappings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Conditions: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set of conditions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Resources: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set of resources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Outputs: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set of outputs</a:t>
            </a:r>
            <a:endParaRPr lang="en-US" altLang="en-US" sz="11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8419173" y="1723747"/>
            <a:ext cx="72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10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– First CFN Template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88" y="2445825"/>
            <a:ext cx="5523199" cy="1956822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 smtClean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92188" y="22098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a </a:t>
            </a:r>
            <a:r>
              <a:rPr lang="en-US" sz="1800" dirty="0" err="1" smtClean="0"/>
              <a:t>keypair</a:t>
            </a:r>
            <a:r>
              <a:rPr lang="en-US" sz="1800" dirty="0" smtClean="0"/>
              <a:t> name</a:t>
            </a:r>
          </a:p>
          <a:p>
            <a:r>
              <a:rPr lang="en-US" sz="1600" dirty="0" smtClean="0"/>
              <a:t>Requires security group configuration to allow RDP and web service access</a:t>
            </a:r>
          </a:p>
          <a:p>
            <a:r>
              <a:rPr lang="en-US" sz="1600" dirty="0" smtClean="0"/>
              <a:t>Deployment via</a:t>
            </a:r>
          </a:p>
          <a:p>
            <a:pPr lvl="1"/>
            <a:r>
              <a:rPr lang="en-US" sz="1200" dirty="0" smtClean="0"/>
              <a:t>Console</a:t>
            </a:r>
          </a:p>
          <a:p>
            <a:pPr lvl="1"/>
            <a:r>
              <a:rPr lang="en-US" sz="1200" dirty="0" smtClean="0"/>
              <a:t>PowerShell Tools</a:t>
            </a:r>
          </a:p>
        </p:txBody>
      </p:sp>
    </p:spTree>
    <p:extLst>
      <p:ext uri="{BB962C8B-B14F-4D97-AF65-F5344CB8AC3E}">
        <p14:creationId xmlns:p14="http://schemas.microsoft.com/office/powerpoint/2010/main" val="302437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DSC Configuration via CFN Template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493" y="2467032"/>
            <a:ext cx="5473589" cy="1914408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992188" y="22098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a </a:t>
            </a:r>
            <a:r>
              <a:rPr lang="en-US" sz="1800" dirty="0" err="1" smtClean="0"/>
              <a:t>keypair</a:t>
            </a:r>
            <a:r>
              <a:rPr lang="en-US" sz="1800" dirty="0" smtClean="0"/>
              <a:t> name</a:t>
            </a:r>
          </a:p>
          <a:p>
            <a:r>
              <a:rPr lang="en-US" sz="1600" dirty="0" smtClean="0"/>
              <a:t>Requires security group configuration to allow RDP and web service access</a:t>
            </a:r>
          </a:p>
          <a:p>
            <a:r>
              <a:rPr lang="en-US" sz="1600" dirty="0"/>
              <a:t>Requires </a:t>
            </a:r>
            <a:r>
              <a:rPr lang="en-US" sz="1600" dirty="0" smtClean="0"/>
              <a:t>DSC configuration stored in a </a:t>
            </a:r>
            <a:r>
              <a:rPr lang="en-US" sz="1600" smtClean="0"/>
              <a:t>place accessible to CFN</a:t>
            </a:r>
            <a:endParaRPr lang="en-US" sz="1600" dirty="0"/>
          </a:p>
          <a:p>
            <a:r>
              <a:rPr lang="en-US" sz="1600" dirty="0" smtClean="0"/>
              <a:t>Deployment via</a:t>
            </a:r>
          </a:p>
          <a:p>
            <a:pPr lvl="1"/>
            <a:r>
              <a:rPr lang="en-US" sz="1200" dirty="0" smtClean="0"/>
              <a:t>Console</a:t>
            </a:r>
          </a:p>
          <a:p>
            <a:pPr lvl="1"/>
            <a:r>
              <a:rPr lang="en-US" sz="1200" dirty="0" smtClean="0"/>
              <a:t>PowerShell Tools</a:t>
            </a:r>
          </a:p>
        </p:txBody>
      </p:sp>
    </p:spTree>
    <p:extLst>
      <p:ext uri="{BB962C8B-B14F-4D97-AF65-F5344CB8AC3E}">
        <p14:creationId xmlns:p14="http://schemas.microsoft.com/office/powerpoint/2010/main" val="82736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Several ways to onboard EC2 instances</a:t>
            </a:r>
          </a:p>
          <a:p>
            <a:r>
              <a:rPr lang="en-US" dirty="0" smtClean="0"/>
              <a:t>Understand CFN helper scripts when using </a:t>
            </a:r>
            <a:r>
              <a:rPr lang="en-US" dirty="0" err="1" smtClean="0"/>
              <a:t>CloudFormation</a:t>
            </a:r>
            <a:endParaRPr lang="en-US" dirty="0" smtClean="0"/>
          </a:p>
          <a:p>
            <a:r>
              <a:rPr lang="en-US" dirty="0" err="1" smtClean="0"/>
              <a:t>xCloud</a:t>
            </a:r>
            <a:r>
              <a:rPr lang="en-US" dirty="0" smtClean="0"/>
              <a:t> </a:t>
            </a:r>
            <a:r>
              <a:rPr lang="en-US" smtClean="0"/>
              <a:t>services are certainly </a:t>
            </a:r>
            <a:r>
              <a:rPr lang="en-US" dirty="0" smtClean="0"/>
              <a:t>helpful</a:t>
            </a:r>
          </a:p>
        </p:txBody>
      </p:sp>
    </p:spTree>
    <p:extLst>
      <p:ext uri="{BB962C8B-B14F-4D97-AF65-F5344CB8AC3E}">
        <p14:creationId xmlns:p14="http://schemas.microsoft.com/office/powerpoint/2010/main" val="252793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39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PowerShell DSC configuration delivery methods and AWS EC2</a:t>
            </a:r>
          </a:p>
          <a:p>
            <a:r>
              <a:rPr lang="en-GB" dirty="0" smtClean="0"/>
              <a:t>Why </a:t>
            </a:r>
            <a:r>
              <a:rPr lang="en-GB" dirty="0" err="1" smtClean="0"/>
              <a:t>CloudFormation</a:t>
            </a:r>
            <a:r>
              <a:rPr lang="en-GB" dirty="0" smtClean="0"/>
              <a:t>?</a:t>
            </a:r>
          </a:p>
          <a:p>
            <a:r>
              <a:rPr lang="en-GB" dirty="0" err="1" smtClean="0"/>
              <a:t>CloudFormation</a:t>
            </a:r>
            <a:r>
              <a:rPr lang="en-GB" dirty="0" smtClean="0"/>
              <a:t> and DSC - Know How’s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34954" y="4428564"/>
            <a:ext cx="5360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Demo Scripts</a:t>
            </a:r>
            <a:r>
              <a:rPr lang="en-US" sz="2400" dirty="0" smtClean="0"/>
              <a:t>: </a:t>
            </a: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azrs.tk/cfnatpsconf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012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DSC - Delivering Configuration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44" y="1567007"/>
            <a:ext cx="10187250" cy="4351338"/>
          </a:xfrm>
        </p:spPr>
      </p:pic>
    </p:spTree>
    <p:extLst>
      <p:ext uri="{BB962C8B-B14F-4D97-AF65-F5344CB8AC3E}">
        <p14:creationId xmlns:p14="http://schemas.microsoft.com/office/powerpoint/2010/main" val="57355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Configuration via Push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494" y="1927114"/>
            <a:ext cx="5639587" cy="2994246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</a:t>
            </a:r>
            <a:r>
              <a:rPr lang="en-US" sz="1800" dirty="0" err="1" smtClean="0"/>
              <a:t>WinRM</a:t>
            </a:r>
            <a:r>
              <a:rPr lang="en-US" sz="1800" dirty="0" smtClean="0"/>
              <a:t> configuration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HTTP (5985) or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HTTPS (5986)</a:t>
            </a:r>
          </a:p>
          <a:p>
            <a:r>
              <a:rPr lang="en-US" sz="1800" dirty="0" smtClean="0"/>
              <a:t>Requires relevant firewall rules inside EC2 instance</a:t>
            </a:r>
          </a:p>
          <a:p>
            <a:r>
              <a:rPr lang="en-US" sz="1800" dirty="0" smtClean="0"/>
              <a:t>Requires local administrator or equivalent credentials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8772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– Pull Configuration via Pull Service on EC2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88" y="2187596"/>
            <a:ext cx="5523199" cy="2473281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an additional EC2 Windows instance</a:t>
            </a:r>
          </a:p>
          <a:p>
            <a:r>
              <a:rPr lang="en-US" sz="1800" dirty="0" smtClean="0"/>
              <a:t>Requires security group configuration to allow the pull server web services access</a:t>
            </a:r>
          </a:p>
          <a:p>
            <a:r>
              <a:rPr lang="en-US" sz="1800" dirty="0"/>
              <a:t>Requires AWS credentials</a:t>
            </a:r>
          </a:p>
          <a:p>
            <a:pPr lvl="1"/>
            <a:r>
              <a:rPr lang="en-US" sz="1400" dirty="0"/>
              <a:t>Access and Shared </a:t>
            </a:r>
            <a:r>
              <a:rPr lang="en-US" sz="1400" dirty="0" smtClean="0"/>
              <a:t>keys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636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– Pull Configuration via Pull Service on EC2 and onboarding via SSM Command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89" y="2187596"/>
            <a:ext cx="5523197" cy="2473281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an additional EC2 Windows instance</a:t>
            </a:r>
          </a:p>
          <a:p>
            <a:r>
              <a:rPr lang="en-US" sz="1800" dirty="0" smtClean="0"/>
              <a:t>Requires security group configuration to allow the pull server web services access</a:t>
            </a:r>
          </a:p>
          <a:p>
            <a:r>
              <a:rPr lang="en-US" sz="1800" dirty="0"/>
              <a:t>Requires AWS credentials</a:t>
            </a:r>
          </a:p>
          <a:p>
            <a:pPr lvl="1"/>
            <a:r>
              <a:rPr lang="en-US" sz="1400" dirty="0"/>
              <a:t>Access and Shared keys</a:t>
            </a:r>
          </a:p>
          <a:p>
            <a:r>
              <a:rPr lang="en-US" sz="1800" dirty="0" smtClean="0"/>
              <a:t>Requires meta-configuration stored in a blob</a:t>
            </a:r>
          </a:p>
        </p:txBody>
      </p:sp>
    </p:spTree>
    <p:extLst>
      <p:ext uri="{BB962C8B-B14F-4D97-AF65-F5344CB8AC3E}">
        <p14:creationId xmlns:p14="http://schemas.microsoft.com/office/powerpoint/2010/main" val="376035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</a:t>
            </a:r>
            <a:r>
              <a:rPr lang="en-US" dirty="0" smtClean="0"/>
              <a:t>– Bootstrapping new EC2 instance via Pull Service on EC2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09" y="1690688"/>
            <a:ext cx="4656507" cy="3649063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an additional EC2 Windows instance</a:t>
            </a:r>
          </a:p>
          <a:p>
            <a:r>
              <a:rPr lang="en-US" sz="1800" dirty="0" smtClean="0"/>
              <a:t>Requires security group configuration to allow the pull server web services access</a:t>
            </a:r>
          </a:p>
          <a:p>
            <a:r>
              <a:rPr lang="en-US" sz="1800" dirty="0"/>
              <a:t>Requires AWS credentials</a:t>
            </a:r>
          </a:p>
          <a:p>
            <a:pPr lvl="1"/>
            <a:r>
              <a:rPr lang="en-US" sz="1400" dirty="0"/>
              <a:t>Access and Shared keys</a:t>
            </a:r>
          </a:p>
          <a:p>
            <a:r>
              <a:rPr lang="en-US" sz="1800" dirty="0" smtClean="0"/>
              <a:t>Requires meta-configuration stored in a blob</a:t>
            </a:r>
          </a:p>
          <a:p>
            <a:r>
              <a:rPr lang="en-US" sz="1800" dirty="0" smtClean="0"/>
              <a:t>Requires AWS PowerShell tools</a:t>
            </a:r>
          </a:p>
        </p:txBody>
      </p:sp>
    </p:spTree>
    <p:extLst>
      <p:ext uri="{BB962C8B-B14F-4D97-AF65-F5344CB8AC3E}">
        <p14:creationId xmlns:p14="http://schemas.microsoft.com/office/powerpoint/2010/main" val="267436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– Configuration via AA DSC Pull Service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88" y="1923840"/>
            <a:ext cx="5523199" cy="3000794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Azure subscription</a:t>
            </a:r>
            <a:endParaRPr lang="en-US" sz="1600" dirty="0" smtClean="0"/>
          </a:p>
          <a:p>
            <a:r>
              <a:rPr lang="en-US" sz="1800" dirty="0" smtClean="0"/>
              <a:t>Requires connectivity to Azure Automation</a:t>
            </a:r>
          </a:p>
          <a:p>
            <a:pPr lvl="1"/>
            <a:r>
              <a:rPr lang="en-US" sz="1400" dirty="0" smtClean="0"/>
              <a:t>Internet or</a:t>
            </a:r>
          </a:p>
          <a:p>
            <a:pPr lvl="1"/>
            <a:r>
              <a:rPr lang="en-US" sz="1400" dirty="0" smtClean="0"/>
              <a:t>VPN</a:t>
            </a:r>
          </a:p>
          <a:p>
            <a:r>
              <a:rPr lang="en-US" sz="1800" dirty="0" smtClean="0"/>
              <a:t>Requires AWS credentials</a:t>
            </a:r>
          </a:p>
          <a:p>
            <a:pPr lvl="1"/>
            <a:r>
              <a:rPr lang="en-US" sz="1400" dirty="0" smtClean="0"/>
              <a:t>Access and Shared keys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1684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CloudFormation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 enterprise application deployments are multi-tier</a:t>
            </a:r>
          </a:p>
          <a:p>
            <a:pPr lvl="1"/>
            <a:r>
              <a:rPr lang="en-US" dirty="0" smtClean="0"/>
              <a:t>Each tier may have multiple instances</a:t>
            </a:r>
          </a:p>
          <a:p>
            <a:pPr lvl="1"/>
            <a:r>
              <a:rPr lang="en-US" dirty="0" smtClean="0"/>
              <a:t>Dependencies exist between tiers</a:t>
            </a:r>
          </a:p>
          <a:p>
            <a:r>
              <a:rPr lang="en-US" dirty="0" smtClean="0"/>
              <a:t>Individual instance deployment is not scalable</a:t>
            </a:r>
          </a:p>
          <a:p>
            <a:pPr lvl="1"/>
            <a:r>
              <a:rPr lang="en-US" dirty="0" smtClean="0"/>
              <a:t>Not DevOps friendly</a:t>
            </a:r>
          </a:p>
          <a:p>
            <a:r>
              <a:rPr lang="en-US" dirty="0" smtClean="0"/>
              <a:t>Must treat an entire application service deployment as a single entity</a:t>
            </a:r>
          </a:p>
          <a:p>
            <a:r>
              <a:rPr lang="en-US" dirty="0" err="1" smtClean="0"/>
              <a:t>CloudFormation</a:t>
            </a:r>
            <a:r>
              <a:rPr lang="en-US" dirty="0" smtClean="0"/>
              <a:t> enables this definition via a declarative and JSON or YAML based template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85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</TotalTime>
  <Words>490</Words>
  <Application>Microsoft Office PowerPoint</Application>
  <PresentationFormat>Widescreen</PresentationFormat>
  <Paragraphs>114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Consolas</vt:lpstr>
      <vt:lpstr>Kailasa</vt:lpstr>
      <vt:lpstr>Segoe UI</vt:lpstr>
      <vt:lpstr>Segoe UI Light</vt:lpstr>
      <vt:lpstr>Office Theme</vt:lpstr>
      <vt:lpstr>AWS (EC2|CloudFormation) and PowerShell Desired State Configuration</vt:lpstr>
      <vt:lpstr>AGENDA</vt:lpstr>
      <vt:lpstr>PowerShell DSC - Delivering Configuration</vt:lpstr>
      <vt:lpstr>Demo – Configuration via Push</vt:lpstr>
      <vt:lpstr>Demo – Pull Configuration via Pull Service on EC2</vt:lpstr>
      <vt:lpstr>Demo – Pull Configuration via Pull Service on EC2 and onboarding via SSM Command</vt:lpstr>
      <vt:lpstr>Demo – Bootstrapping new EC2 instance via Pull Service on EC2</vt:lpstr>
      <vt:lpstr>Demo – Configuration via AA DSC Pull Service</vt:lpstr>
      <vt:lpstr>Why CloudFormation?</vt:lpstr>
      <vt:lpstr>CloudFormation – Template Syntax</vt:lpstr>
      <vt:lpstr>Demo – First CFN Template</vt:lpstr>
      <vt:lpstr>Demo – DSC Configuration via CFN Template</vt:lpstr>
      <vt:lpstr>Summary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Preston</dc:creator>
  <cp:keywords>No Restrictions</cp:keywords>
  <cp:lastModifiedBy>Chaganti, Ravikanth</cp:lastModifiedBy>
  <cp:revision>137</cp:revision>
  <dcterms:created xsi:type="dcterms:W3CDTF">2016-09-20T12:20:52Z</dcterms:created>
  <dcterms:modified xsi:type="dcterms:W3CDTF">2016-10-22T01:05:20Z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fc6cdd43-ac3d-4f40-8ac3-d967ddf7c849</vt:lpwstr>
  </property>
  <property fmtid="{D5CDD505-2E9C-101B-9397-08002B2CF9AE}" pid="3" name="Document Creator">
    <vt:lpwstr/>
  </property>
  <property fmtid="{D5CDD505-2E9C-101B-9397-08002B2CF9AE}" pid="4" name="Document Editor">
    <vt:lpwstr/>
  </property>
  <property fmtid="{D5CDD505-2E9C-101B-9397-08002B2CF9AE}" pid="5" name="Classification">
    <vt:lpwstr>No Restrictions</vt:lpwstr>
  </property>
  <property fmtid="{D5CDD505-2E9C-101B-9397-08002B2CF9AE}" pid="6" name="Sublabels">
    <vt:lpwstr/>
  </property>
</Properties>
</file>